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503" r:id="rId2"/>
    <p:sldId id="276" r:id="rId3"/>
    <p:sldId id="353" r:id="rId4"/>
    <p:sldId id="497" r:id="rId5"/>
    <p:sldId id="610" r:id="rId6"/>
    <p:sldId id="611" r:id="rId7"/>
    <p:sldId id="666" r:id="rId8"/>
    <p:sldId id="616" r:id="rId9"/>
    <p:sldId id="645" r:id="rId10"/>
    <p:sldId id="620" r:id="rId11"/>
    <p:sldId id="663" r:id="rId12"/>
    <p:sldId id="670" r:id="rId13"/>
    <p:sldId id="667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589" r:id="rId26"/>
    <p:sldId id="682" r:id="rId27"/>
    <p:sldId id="683" r:id="rId28"/>
    <p:sldId id="684" r:id="rId29"/>
    <p:sldId id="66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49" r:id="rId41"/>
    <p:sldId id="685" r:id="rId42"/>
    <p:sldId id="633" r:id="rId43"/>
    <p:sldId id="504" r:id="rId44"/>
    <p:sldId id="5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A0C7653D-1924-4F56-9E27-AA2B21F1DA92}">
          <p14:sldIdLst>
            <p14:sldId id="503"/>
            <p14:sldId id="276"/>
          </p14:sldIdLst>
        </p14:section>
        <p14:section name="Графичен потребителски интерфейс" id="{66DCFE1F-60FD-44F2-BE82-706DDBC14898}">
          <p14:sldIdLst>
            <p14:sldId id="353"/>
            <p14:sldId id="497"/>
          </p14:sldIdLst>
        </p14:section>
        <p14:section name="Въведение в Windows Forms" id="{EB44CA50-B176-0C4C-B0D0-5459023C7783}">
          <p14:sldIdLst>
            <p14:sldId id="610"/>
            <p14:sldId id="611"/>
            <p14:sldId id="666"/>
          </p14:sldIdLst>
        </p14:section>
        <p14:section name="Примерно приложение" id="{2B3E1915-4BA2-9447-BC07-AE658EE7EC35}">
          <p14:sldIdLst>
            <p14:sldId id="616"/>
            <p14:sldId id="645"/>
            <p14:sldId id="620"/>
            <p14:sldId id="663"/>
            <p14:sldId id="670"/>
            <p14:sldId id="667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  <p14:section name="Основни UI контроли" id="{FAFEC62E-8A3E-B74C-B607-F2A5F82A6EDC}">
          <p14:sldIdLst>
            <p14:sldId id="589"/>
            <p14:sldId id="682"/>
            <p14:sldId id="683"/>
            <p14:sldId id="684"/>
          </p14:sldIdLst>
        </p14:section>
        <p14:section name="Примерно приложение" id="{9AE1CB8F-6B60-F44E-ABAB-A3E11E2F13B8}">
          <p14:sldIdLst>
            <p14:sldId id="664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Други UI контроли" id="{A764BDC4-FBCF-8642-9DA0-2A050F6690EB}">
          <p14:sldIdLst>
            <p14:sldId id="649"/>
            <p14:sldId id="685"/>
          </p14:sldIdLst>
        </p14:section>
        <p14:section name="Заключение" id="{E19D07F1-86E2-47E9-B2AB-7ADC4F89DC12}">
          <p14:sldIdLst>
            <p14:sldId id="633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14" autoAdjust="0"/>
    <p:restoredTop sz="95188" autoAdjust="0"/>
  </p:normalViewPr>
  <p:slideViewPr>
    <p:cSldViewPr showGuides="1">
      <p:cViewPr varScale="1">
        <p:scale>
          <a:sx n="106" d="100"/>
          <a:sy n="106" d="100"/>
        </p:scale>
        <p:origin x="216" y="2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19.06.24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5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1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5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08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21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4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0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6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3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3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4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34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2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3FAF785-0C8D-730E-8E59-68198DC82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344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9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1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9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4633-D38D-4432-867B-70F325FA7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F363-177A-44DE-80E9-FC9248B7DCA2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13EE-6697-4964-A067-C2136C00C8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buClr>
                <a:schemeClr val="tx1"/>
              </a:buClr>
              <a:defRPr/>
            </a:lvl1pPr>
            <a:lvl2pPr latinLnBrk="0">
              <a:buClr>
                <a:schemeClr val="tx1"/>
              </a:buClr>
              <a:defRPr/>
            </a:lvl2pPr>
            <a:lvl3pPr latinLnBrk="0">
              <a:buClr>
                <a:schemeClr val="tx1"/>
              </a:buClr>
              <a:defRPr/>
            </a:lvl3pPr>
            <a:lvl4pPr latinLnBrk="0">
              <a:buClr>
                <a:schemeClr val="tx1"/>
              </a:buClr>
              <a:defRPr/>
            </a:lvl4pPr>
            <a:lvl5pPr latinLnBrk="0">
              <a:buClr>
                <a:schemeClr val="tx1"/>
              </a:buCl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0120" y="6086106"/>
            <a:ext cx="5248260" cy="341313"/>
          </a:xfrm>
        </p:spPr>
        <p:txBody>
          <a:bodyPr>
            <a:normAutofit lnSpcReduction="10000"/>
          </a:bodyPr>
          <a:lstStyle/>
          <a:p>
            <a:r>
              <a:rPr lang="bg-BG" dirty="0"/>
              <a:t>Софтуерни и хардуерни науки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DE66249-1FBD-414B-AF0D-550F7312AF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0122" y="5698189"/>
            <a:ext cx="5248260" cy="37423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Курс </a:t>
            </a:r>
            <a:r>
              <a:rPr lang="en-US" dirty="0"/>
              <a:t>"</a:t>
            </a:r>
            <a:r>
              <a:rPr lang="bg-BG" dirty="0"/>
              <a:t>Информационни системи"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F80DC-BAF0-05EE-2BC1-37C2321904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85863"/>
            <a:ext cx="4751953" cy="3415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https://github.com/BG-IT-Edu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D839B2-02D1-883A-3CE0-7CF25557F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046" y="5251106"/>
            <a:ext cx="4751954" cy="724904"/>
          </a:xfrm>
        </p:spPr>
        <p:txBody>
          <a:bodyPr>
            <a:normAutofit/>
          </a:bodyPr>
          <a:lstStyle/>
          <a:p>
            <a:r>
              <a:rPr lang="bg-BG" dirty="0"/>
              <a:t>Проект "Отворено учебно съдържание по програмиране и ИТ", СофтУни Фондация 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46" y="1402942"/>
            <a:ext cx="11083636" cy="130605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Въведение в </a:t>
            </a:r>
            <a:r>
              <a:rPr lang="en-US" dirty="0"/>
              <a:t>GUI</a:t>
            </a:r>
            <a:r>
              <a:rPr lang="bg-BG" dirty="0"/>
              <a:t> приложенията и </a:t>
            </a:r>
            <a:r>
              <a:rPr lang="en-US" dirty="0"/>
              <a:t>Windows Forms</a:t>
            </a:r>
            <a:endParaRPr lang="bg-BG" dirty="0"/>
          </a:p>
          <a:p>
            <a:r>
              <a:rPr lang="bg-BG" dirty="0"/>
              <a:t>Форми, контроли, събития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46" y="321501"/>
            <a:ext cx="11083636" cy="971589"/>
          </a:xfrm>
        </p:spPr>
        <p:txBody>
          <a:bodyPr/>
          <a:lstStyle/>
          <a:p>
            <a:r>
              <a:rPr lang="en-US" dirty="0"/>
              <a:t>GUI </a:t>
            </a:r>
            <a:r>
              <a:rPr lang="bg-BG" dirty="0"/>
              <a:t>приложения и </a:t>
            </a:r>
            <a:r>
              <a:rPr lang="en-US" dirty="0"/>
              <a:t>Windows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89CDB-9A69-7B24-74E6-10BF87D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62" y="3037179"/>
            <a:ext cx="1977650" cy="886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C893F-B1FD-6B4A-369A-4E179B219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56" y="3019356"/>
            <a:ext cx="4472298" cy="2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96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създадем </a:t>
            </a:r>
            <a:r>
              <a:rPr lang="en-US" sz="3000" dirty="0"/>
              <a:t>WinForms </a:t>
            </a:r>
            <a:r>
              <a:rPr lang="bg-BG" sz="3000" dirty="0"/>
              <a:t>проект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en-US" sz="30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В търсачката пишем </a:t>
            </a:r>
            <a:r>
              <a:rPr lang="en-BG" sz="3000" dirty="0"/>
              <a:t>"</a:t>
            </a:r>
            <a:r>
              <a:rPr lang="en-US" sz="3000" dirty="0"/>
              <a:t>Windows Forms</a:t>
            </a:r>
            <a:r>
              <a:rPr lang="en-BG" sz="3000" dirty="0"/>
              <a:t>"</a:t>
            </a:r>
            <a:r>
              <a:rPr lang="en-US" sz="3000" dirty="0"/>
              <a:t>, </a:t>
            </a:r>
            <a:r>
              <a:rPr lang="bg-BG" sz="3000" dirty="0"/>
              <a:t>избираме </a:t>
            </a:r>
            <a:r>
              <a:rPr lang="bg-BG" sz="3000" b="1" dirty="0">
                <a:solidFill>
                  <a:schemeClr val="bg1"/>
                </a:solidFill>
              </a:rPr>
              <a:t>първата опция </a:t>
            </a:r>
            <a:r>
              <a:rPr lang="bg-BG" sz="3000" dirty="0"/>
              <a:t>(</a:t>
            </a:r>
            <a:r>
              <a:rPr lang="en-US" sz="3000" b="1" dirty="0"/>
              <a:t>Windows Forms App</a:t>
            </a:r>
            <a:r>
              <a:rPr lang="en-US" sz="3000" dirty="0"/>
              <a:t> with </a:t>
            </a:r>
            <a:r>
              <a:rPr lang="en-US" sz="3000" b="1" dirty="0"/>
              <a:t>C#</a:t>
            </a:r>
            <a:r>
              <a:rPr lang="en-US" sz="3000" dirty="0"/>
              <a:t>)</a:t>
            </a:r>
            <a:r>
              <a:rPr lang="bg-BG" sz="3000" dirty="0"/>
              <a:t> и 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endParaRPr lang="en-BG" sz="30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 (</a:t>
            </a:r>
            <a:r>
              <a:rPr lang="en-US" dirty="0"/>
              <a:t>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3519-4167-80DF-C10A-028DFA64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98" y="3371721"/>
            <a:ext cx="8256603" cy="2780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0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Задаваме </a:t>
            </a:r>
            <a:r>
              <a:rPr lang="bg-BG" sz="3000" b="1" dirty="0">
                <a:solidFill>
                  <a:schemeClr val="bg1"/>
                </a:solidFill>
              </a:rPr>
              <a:t>смислено име</a:t>
            </a:r>
            <a:r>
              <a:rPr lang="bg-BG" sz="3000" dirty="0"/>
              <a:t> на приложението, което описва неговото предназначение, например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3000" dirty="0"/>
              <a:t>Натискаме </a:t>
            </a:r>
            <a:r>
              <a:rPr lang="en-US" sz="3000" b="1" dirty="0">
                <a:solidFill>
                  <a:schemeClr val="bg1"/>
                </a:solidFill>
              </a:rPr>
              <a:t>[Next]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[Create]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</a:t>
            </a:r>
            <a:r>
              <a:rPr lang="bg-BG" dirty="0"/>
              <a:t> проект</a:t>
            </a:r>
            <a:r>
              <a:rPr lang="en-US" dirty="0"/>
              <a:t>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1FE7-A793-CC36-7481-F63B9954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6" y="2926700"/>
            <a:ext cx="3971022" cy="3580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E4605-CD8B-66F5-BCA9-F38D5288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317" y="3391363"/>
            <a:ext cx="4410862" cy="2650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3E5132-66E0-2E42-680C-B44ED26BB86B}"/>
              </a:ext>
            </a:extLst>
          </p:cNvPr>
          <p:cNvSpPr/>
          <p:nvPr/>
        </p:nvSpPr>
        <p:spPr bwMode="auto">
          <a:xfrm>
            <a:off x="5208901" y="4464000"/>
            <a:ext cx="1292098" cy="61284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4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Важно е след създаване на проекта да променим </a:t>
            </a:r>
            <a:r>
              <a:rPr lang="bg-BG" sz="3000" b="1" dirty="0">
                <a:solidFill>
                  <a:schemeClr val="bg1"/>
                </a:solidFill>
              </a:rPr>
              <a:t>името на формата</a:t>
            </a:r>
            <a:r>
              <a:rPr lang="bg-BG" sz="3000" dirty="0"/>
              <a:t>, така че то да </a:t>
            </a:r>
            <a:r>
              <a:rPr lang="bg-BG" sz="30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BG" sz="3000" b="1" dirty="0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Задаване на име на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3D7F0-BF5C-5F8A-6295-36A5A55F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9" y="3204000"/>
            <a:ext cx="4749800" cy="280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7A562-EE5D-D68B-AD6E-F0660C623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4" y="2949062"/>
            <a:ext cx="3942123" cy="3496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B9218E2-CA1D-1CB7-9001-FBA94B48D5CE}"/>
              </a:ext>
            </a:extLst>
          </p:cNvPr>
          <p:cNvSpPr/>
          <p:nvPr/>
        </p:nvSpPr>
        <p:spPr bwMode="auto">
          <a:xfrm>
            <a:off x="5325703" y="4607350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09DE-976D-4FF9-54DE-09E1A692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" y="2324357"/>
            <a:ext cx="6233384" cy="4213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D4217-47E6-82C7-A23D-3C935BCC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1" y="3071083"/>
            <a:ext cx="4197309" cy="2590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7D22AA8-98D1-718C-DF8E-2125EBCF7D27}"/>
              </a:ext>
            </a:extLst>
          </p:cNvPr>
          <p:cNvSpPr/>
          <p:nvPr/>
        </p:nvSpPr>
        <p:spPr bwMode="auto">
          <a:xfrm>
            <a:off x="6891980" y="4176010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3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255598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отворим, избираме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[Toolbox]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en-US" dirty="0"/>
              <a:t>Windows Form Designer - Toolbox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2ADC9-BA16-1E19-3D3B-F903B3C6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1" y="1384784"/>
            <a:ext cx="4152421" cy="5121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2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37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Избираме </a:t>
            </a:r>
            <a:r>
              <a:rPr lang="bg-BG" sz="3200" b="1" dirty="0">
                <a:solidFill>
                  <a:schemeClr val="bg1"/>
                </a:solidFill>
              </a:rPr>
              <a:t>коя контрола </a:t>
            </a:r>
            <a:r>
              <a:rPr lang="bg-BG" sz="3200" dirty="0"/>
              <a:t>искаме да добавим и я </a:t>
            </a:r>
            <a:r>
              <a:rPr lang="bg-BG" sz="3200" b="1" dirty="0">
                <a:solidFill>
                  <a:schemeClr val="bg1"/>
                </a:solidFill>
              </a:rPr>
              <a:t>дропваме във формата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75B4E-5138-BD63-6BC6-8C9D4EBE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03" y="2509216"/>
            <a:ext cx="6823794" cy="36053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2800" dirty="0"/>
              <a:t>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ru-RU" sz="28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Задаване на име на поставената контрола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D379-7A43-73CA-B445-375CB2F49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0" y="2084033"/>
            <a:ext cx="6550363" cy="38981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94C67-770F-A795-48D0-F728714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9" y="2761903"/>
            <a:ext cx="3851751" cy="25423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AC0E42F-AB12-1BB8-9CAD-AC0A7AFFC647}"/>
              </a:ext>
            </a:extLst>
          </p:cNvPr>
          <p:cNvSpPr/>
          <p:nvPr/>
        </p:nvSpPr>
        <p:spPr bwMode="auto">
          <a:xfrm>
            <a:off x="7060142" y="391195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97875"/>
          </a:xfrm>
        </p:spPr>
        <p:txBody>
          <a:bodyPr>
            <a:normAutofit/>
          </a:bodyPr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зададем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Например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Задаване на описателни имена на променливите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ECF4F7-5BFD-5B36-A192-2814BDE9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000" y="5094000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11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B0EA8E0E-07AB-D0BC-CDD7-A95DE15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80" y="5124398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52D8FEC-2591-8A1E-859A-0B69AB78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8" y="5935449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13" name="Picture 12" descr="approve, block, cancel, delete, reject icon">
            <a:extLst>
              <a:ext uri="{FF2B5EF4-FFF2-40B4-BE49-F238E27FC236}">
                <a16:creationId xmlns:a16="http://schemas.microsoft.com/office/drawing/2014/main" id="{40A4FBB1-46CE-8A4A-6A8C-F196288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151" y="5962511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04B80-4D1A-1E06-FF33-19493C36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02" y="1944000"/>
            <a:ext cx="2948744" cy="265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3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бутона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E9F3-A04A-1462-F89B-2007855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34000"/>
            <a:ext cx="6936131" cy="412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89293-0DAE-9A8A-957A-29D181C5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49" y="2684695"/>
            <a:ext cx="3811151" cy="25516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92D6C2F-8FE9-3232-49C0-287DF1077FD6}"/>
              </a:ext>
            </a:extLst>
          </p:cNvPr>
          <p:cNvSpPr/>
          <p:nvPr/>
        </p:nvSpPr>
        <p:spPr bwMode="auto">
          <a:xfrm>
            <a:off x="7361137" y="3740747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[Start] Without Debugging</a:t>
            </a:r>
            <a:r>
              <a:rPr lang="bg-BG" sz="3200" dirty="0"/>
              <a:t> или натискаме </a:t>
            </a:r>
            <a:r>
              <a:rPr lang="en-US" sz="3200" b="1" dirty="0">
                <a:solidFill>
                  <a:schemeClr val="bg1"/>
                </a:solidFill>
              </a:rPr>
              <a:t>[Ctrl+F5]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11C5-2A2D-0AC1-7CB1-8E735FBE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3429000"/>
            <a:ext cx="3538015" cy="21318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348EF-3883-A64B-9B04-7D70BD31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5855"/>
            <a:ext cx="5292069" cy="40911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FE64DC-6D0C-B1C5-5762-B84EDE833B02}"/>
              </a:ext>
            </a:extLst>
          </p:cNvPr>
          <p:cNvSpPr/>
          <p:nvPr/>
        </p:nvSpPr>
        <p:spPr bwMode="auto">
          <a:xfrm>
            <a:off x="6227957" y="4104000"/>
            <a:ext cx="1107068" cy="69129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11781606" cy="520739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bg-BG" b="1" dirty="0">
                <a:solidFill>
                  <a:schemeClr val="bg1"/>
                </a:solidFill>
              </a:rPr>
              <a:t>графичен потребителски интерфейс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(GUI)</a:t>
            </a:r>
            <a:r>
              <a:rPr lang="bg-BG" dirty="0"/>
              <a:t>?</a:t>
            </a:r>
          </a:p>
          <a:p>
            <a:r>
              <a:rPr lang="bg-BG" dirty="0"/>
              <a:t>Въведение в </a:t>
            </a:r>
            <a:r>
              <a:rPr lang="en-US" b="1" dirty="0">
                <a:solidFill>
                  <a:schemeClr val="bg1"/>
                </a:solidFill>
              </a:rPr>
              <a:t>Windows Forms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bg-BG" dirty="0"/>
              <a:t>Първо </a:t>
            </a:r>
            <a:r>
              <a:rPr lang="en-US" b="1" dirty="0">
                <a:solidFill>
                  <a:schemeClr val="bg1"/>
                </a:solidFill>
              </a:rPr>
              <a:t>GUI </a:t>
            </a:r>
            <a:r>
              <a:rPr lang="bg-BG" b="1" dirty="0">
                <a:solidFill>
                  <a:schemeClr val="bg1"/>
                </a:solidFill>
              </a:rPr>
              <a:t>приложение</a:t>
            </a:r>
          </a:p>
          <a:p>
            <a:pPr lvl="1"/>
            <a:r>
              <a:rPr lang="bg-BG" dirty="0"/>
              <a:t>Форма, бутон, свойства, хващане и обработка на събития</a:t>
            </a:r>
            <a:endParaRPr lang="en-US" dirty="0"/>
          </a:p>
          <a:p>
            <a:r>
              <a:rPr lang="en-US" dirty="0"/>
              <a:t>​</a:t>
            </a:r>
            <a:r>
              <a:rPr lang="bg-BG" b="1" dirty="0">
                <a:solidFill>
                  <a:schemeClr val="bg1"/>
                </a:solidFill>
              </a:rPr>
              <a:t>Основни </a:t>
            </a:r>
            <a:r>
              <a:rPr lang="en-US" b="1" dirty="0">
                <a:solidFill>
                  <a:schemeClr val="bg1"/>
                </a:solidFill>
              </a:rPr>
              <a:t>UI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  <a:p>
            <a:pPr lvl="1"/>
            <a:r>
              <a:rPr lang="en-US" dirty="0"/>
              <a:t>Form, Label, TextBox, Button</a:t>
            </a:r>
            <a:endParaRPr lang="bg-BG" dirty="0"/>
          </a:p>
          <a:p>
            <a:r>
              <a:rPr lang="bg-BG" dirty="0"/>
              <a:t>Примерно приложение</a:t>
            </a:r>
            <a:r>
              <a:rPr lang="en-US" dirty="0"/>
              <a:t>: </a:t>
            </a:r>
            <a:r>
              <a:rPr lang="bg-BG" b="1" dirty="0">
                <a:solidFill>
                  <a:schemeClr val="bg1"/>
                </a:solidFill>
              </a:rPr>
              <a:t>суматор на две числа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​</a:t>
            </a:r>
            <a:r>
              <a:rPr lang="bg-BG" b="1" dirty="0">
                <a:solidFill>
                  <a:schemeClr val="bg1"/>
                </a:solidFill>
              </a:rPr>
              <a:t>Други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bg-BG" b="1" dirty="0">
                <a:solidFill>
                  <a:schemeClr val="bg1"/>
                </a:solidFill>
              </a:rPr>
              <a:t> контроли</a:t>
            </a:r>
          </a:p>
          <a:p>
            <a:pPr lvl="1"/>
            <a:r>
              <a:rPr lang="en-US" dirty="0"/>
              <a:t>ListBox, ComboBox, Checkbox, Radio Button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/>
              <a:t>Съдържание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r>
              <a:rPr lang="bg-BG" dirty="0"/>
              <a:t> от </a:t>
            </a:r>
            <a:r>
              <a:rPr lang="en-GB" dirty="0"/>
              <a:t>Windows Forms </a:t>
            </a:r>
            <a:r>
              <a:rPr lang="bg-BG" dirty="0"/>
              <a:t>дефинират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, които могат да се </a:t>
            </a:r>
            <a:r>
              <a:rPr lang="bg-BG" b="1" dirty="0">
                <a:solidFill>
                  <a:schemeClr val="bg1"/>
                </a:solidFill>
              </a:rPr>
              <a:t>прихващат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обработват</a:t>
            </a:r>
            <a:r>
              <a:rPr lang="bg-BG" dirty="0"/>
              <a:t> със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нашето приложение 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b="1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b="1" dirty="0"/>
              <a:t>C#</a:t>
            </a:r>
            <a:r>
              <a:rPr lang="en-US" dirty="0"/>
              <a:t>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Прихващане и обработване на събития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B4B06-D329-0FC9-885B-F557E032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771963"/>
            <a:ext cx="5851557" cy="37350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A7B50-F883-4DD7-EFD8-81A5AD10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0" y="3294000"/>
            <a:ext cx="4250694" cy="21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7CAFC1A-012C-0558-4D28-506E0701B5CB}"/>
              </a:ext>
            </a:extLst>
          </p:cNvPr>
          <p:cNvSpPr/>
          <p:nvPr/>
        </p:nvSpPr>
        <p:spPr bwMode="auto">
          <a:xfrm>
            <a:off x="6398867" y="431791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  <a:p>
            <a:pPr>
              <a:buClr>
                <a:schemeClr val="tx2"/>
              </a:buClr>
            </a:pPr>
            <a:endParaRPr lang="bg-BG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(1)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2181853-8F12-F9CC-B560-AEC85091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0" y="2259000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63CAFB-1F5A-E2F3-68C7-BE5F550C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9" y="4270346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Обработка на </a:t>
            </a:r>
            <a:r>
              <a:rPr lang="en-US" dirty="0"/>
              <a:t>Button.Click </a:t>
            </a:r>
            <a:r>
              <a:rPr lang="bg-BG" dirty="0"/>
              <a:t>(</a:t>
            </a:r>
            <a:r>
              <a:rPr lang="en-US" dirty="0"/>
              <a:t>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7026-AF81-A304-7CB3-A4358B2E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716" y="1404000"/>
            <a:ext cx="10396569" cy="5103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67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b="1" dirty="0">
                <a:solidFill>
                  <a:schemeClr val="bg1"/>
                </a:solidFill>
              </a:rPr>
              <a:t>[Ctrl+F5]</a:t>
            </a:r>
          </a:p>
          <a:p>
            <a:pPr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AD80A-B576-C4AF-A102-30B3415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2" y="2895643"/>
            <a:ext cx="4954018" cy="25967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3343-D61B-C9BB-F142-CA4F7F12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2895642"/>
            <a:ext cx="4866575" cy="25967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09CCA65-33BF-9E50-14E4-61C3B1AD4884}"/>
              </a:ext>
            </a:extLst>
          </p:cNvPr>
          <p:cNvSpPr/>
          <p:nvPr/>
        </p:nvSpPr>
        <p:spPr bwMode="auto">
          <a:xfrm>
            <a:off x="5727818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Form, Label, TextBox, Button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sz="4400" dirty="0"/>
              <a:t>Основни </a:t>
            </a:r>
            <a:r>
              <a:rPr lang="en-US" sz="4400" dirty="0"/>
              <a:t>UI </a:t>
            </a:r>
            <a:r>
              <a:rPr lang="bg-BG" sz="4400" dirty="0"/>
              <a:t>контроли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916F2-CB34-EA60-DFFB-D1007AE1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584000"/>
            <a:ext cx="2520000" cy="2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3992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</a:t>
            </a:r>
            <a:r>
              <a:rPr lang="bg-BG" b="1" dirty="0"/>
              <a:t>прозорци</a:t>
            </a:r>
            <a:r>
              <a:rPr lang="bg-BG" dirty="0"/>
              <a:t>, които съдържат </a:t>
            </a:r>
            <a:r>
              <a:rPr lang="en-US" b="1" dirty="0"/>
              <a:t>UI </a:t>
            </a:r>
            <a:r>
              <a:rPr lang="bg-BG" b="1" dirty="0"/>
              <a:t>контроли</a:t>
            </a:r>
            <a:r>
              <a:rPr lang="en-US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dirty="0"/>
              <a:t>управляват навигацията между тях</a:t>
            </a:r>
            <a:endParaRPr lang="en-US" b="1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</a:t>
            </a:r>
            <a:r>
              <a:rPr lang="bg-BG" b="1" dirty="0"/>
              <a:t>дизайнер</a:t>
            </a:r>
            <a:r>
              <a:rPr lang="bg-BG" dirty="0"/>
              <a:t> и </a:t>
            </a:r>
            <a:r>
              <a:rPr lang="bg-BG" b="1" dirty="0"/>
              <a:t>код</a:t>
            </a:r>
            <a:r>
              <a:rPr lang="bg-BG" dirty="0"/>
              <a:t>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b="1" dirty="0">
                <a:solidFill>
                  <a:schemeClr val="bg1"/>
                </a:solidFill>
              </a:rPr>
              <a:t>[Shift+F7]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b="1" dirty="0">
                <a:solidFill>
                  <a:schemeClr val="bg1"/>
                </a:solidFill>
              </a:rPr>
              <a:t>[F7]</a:t>
            </a:r>
            <a:endParaRPr lang="ru-RU" sz="3200" b="1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D170-4DDC-C16D-3857-B8894C4C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3727488"/>
            <a:ext cx="4225968" cy="23528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70CAF-FB2B-C663-CD6E-376B439ED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62" y="1407274"/>
            <a:ext cx="4225968" cy="20217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7F467-45EE-EBAD-D51A-69373A07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05" y="1411365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B2F9-CA8A-3E55-8CBD-964863FA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90" y="2875327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DA6E-45F2-8C4E-693E-DB510383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85" y="4974642"/>
            <a:ext cx="1757225" cy="9762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80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dirty="0"/>
              <a:t>UI </a:t>
            </a:r>
            <a:r>
              <a:rPr lang="bg-BG" sz="3200" dirty="0"/>
              <a:t>контролите имат </a:t>
            </a:r>
            <a:r>
              <a:rPr lang="bg-BG" sz="3200" b="1" dirty="0">
                <a:solidFill>
                  <a:schemeClr val="bg1"/>
                </a:solidFill>
              </a:rPr>
              <a:t>свойства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събития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E32C-EF3D-26AF-01E2-99CD56B0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7" y="2009235"/>
            <a:ext cx="4141994" cy="4158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5DE72-6570-8D90-E32D-D23853C96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06" y="2009107"/>
            <a:ext cx="4141993" cy="41584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Суматор на две числа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Примерно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2C23-CA75-2BCE-025A-84DE5451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36" y="733322"/>
            <a:ext cx="6805727" cy="39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59460-210B-32C6-504B-1191E21A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46" y="1699584"/>
            <a:ext cx="2492308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Нека създадем </a:t>
            </a:r>
            <a:r>
              <a:rPr lang="en-US" sz="3200" b="1" dirty="0"/>
              <a:t>GUI </a:t>
            </a:r>
            <a:r>
              <a:rPr lang="bg-BG" sz="3200" b="1" dirty="0"/>
              <a:t>приложение</a:t>
            </a:r>
            <a:r>
              <a:rPr lang="bg-BG" sz="3200" dirty="0"/>
              <a:t>, което да намира </a:t>
            </a:r>
            <a:r>
              <a:rPr lang="bg-BG" sz="3200" b="1" dirty="0">
                <a:solidFill>
                  <a:schemeClr val="bg1"/>
                </a:solidFill>
              </a:rPr>
              <a:t>сумата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bg1"/>
                </a:solidFill>
              </a:rPr>
              <a:t>две числа</a:t>
            </a:r>
            <a:r>
              <a:rPr lang="bg-BG" sz="3200" dirty="0"/>
              <a:t>, въведени от потребителя</a:t>
            </a:r>
            <a:endParaRPr lang="en-US" sz="32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Суматор на числа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53B-F71D-3C44-7FAE-7DFF314B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52" y="2709000"/>
            <a:ext cx="5668296" cy="3260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4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Създаваме нов</a:t>
            </a:r>
            <a:r>
              <a:rPr lang="en-US" sz="3200" dirty="0"/>
              <a:t> </a:t>
            </a:r>
            <a:r>
              <a:rPr lang="en-US" sz="3200" b="1" dirty="0"/>
              <a:t>Windows Forms </a:t>
            </a:r>
            <a:r>
              <a:rPr lang="bg-BG" sz="3200" dirty="0"/>
              <a:t>проект и му задаваме </a:t>
            </a:r>
            <a:r>
              <a:rPr lang="bg-BG" sz="3200" b="1" dirty="0">
                <a:solidFill>
                  <a:schemeClr val="bg1"/>
                </a:solidFill>
              </a:rPr>
              <a:t>подходящо име </a:t>
            </a:r>
            <a:r>
              <a:rPr lang="bg-BG" sz="3200" dirty="0"/>
              <a:t>(например </a:t>
            </a:r>
            <a:r>
              <a:rPr lang="en-BG" sz="3200" dirty="0"/>
              <a:t>"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200" dirty="0"/>
              <a:t>"</a:t>
            </a:r>
            <a:r>
              <a:rPr lang="en-US" sz="3200" dirty="0"/>
              <a:t>)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639E-BC23-5D72-9830-065485CD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9" y="3159000"/>
            <a:ext cx="6147063" cy="207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7AB66-0845-D497-F64F-D2AA21AA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24" y="2311586"/>
            <a:ext cx="4367353" cy="4092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28102F-1238-F02E-2B1D-B1EF624799E5}"/>
              </a:ext>
            </a:extLst>
          </p:cNvPr>
          <p:cNvSpPr/>
          <p:nvPr/>
        </p:nvSpPr>
        <p:spPr bwMode="auto">
          <a:xfrm>
            <a:off x="6331913" y="4030363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88265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името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DB18-80DB-AB61-599A-CEC83F6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078779"/>
            <a:ext cx="6684073" cy="4172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1BF920-3D12-A4CB-14E4-95F87A7C4C68}"/>
              </a:ext>
            </a:extLst>
          </p:cNvPr>
          <p:cNvSpPr/>
          <p:nvPr/>
        </p:nvSpPr>
        <p:spPr bwMode="auto">
          <a:xfrm>
            <a:off x="7251481" y="4037348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4B0F5-0998-6D45-9E94-441A3DDB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6" y="2116889"/>
            <a:ext cx="3666432" cy="41125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заглавието</a:t>
            </a:r>
            <a:r>
              <a:rPr lang="bg-BG" sz="3200" dirty="0"/>
              <a:t> на формата</a:t>
            </a:r>
            <a:r>
              <a:rPr lang="en-US" sz="3200" dirty="0"/>
              <a:t>: </a:t>
            </a:r>
            <a:r>
              <a:rPr lang="bg-BG" sz="3200" dirty="0"/>
              <a:t>"</a:t>
            </a:r>
            <a:r>
              <a:rPr lang="en-US" sz="3200" b="1" dirty="0">
                <a:latin typeface="Consolas" panose="020B0609020204030204" pitchFamily="49" charset="0"/>
              </a:rPr>
              <a:t>Form1</a:t>
            </a:r>
            <a:r>
              <a:rPr lang="bg-BG" sz="3200" dirty="0"/>
              <a:t>"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r>
              <a:rPr lang="en-US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200" dirty="0">
                <a:sym typeface="Wingdings" panose="05000000000000000000" pitchFamily="2" charset="2"/>
              </a:rPr>
              <a:t>"</a:t>
            </a:r>
            <a:endParaRPr lang="en-US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40DAB-68A3-F9C1-907D-0A2D5423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7" y="1989000"/>
            <a:ext cx="4274209" cy="43728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73F7A-BFE7-68C6-3BC6-E84FDFDF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89000"/>
            <a:ext cx="6085100" cy="43548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3ECD37C-1133-7169-F552-854A44D0A9C2}"/>
              </a:ext>
            </a:extLst>
          </p:cNvPr>
          <p:cNvSpPr/>
          <p:nvPr/>
        </p:nvSpPr>
        <p:spPr bwMode="auto">
          <a:xfrm>
            <a:off x="6581253" y="4008151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8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3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000" dirty="0"/>
              <a:t>Добавяме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ru-RU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266D-ADB3-A68B-41F9-8E6D7EE8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0" y="2261368"/>
            <a:ext cx="6165000" cy="43941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73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r>
              <a:rPr lang="bg-BG" sz="3000" dirty="0"/>
              <a:t>Променяме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контролите:</a:t>
            </a:r>
          </a:p>
          <a:p>
            <a:pPr marL="623888" lvl="1" indent="-354013"/>
            <a:r>
              <a:rPr lang="en-US" sz="2600" b="1" dirty="0"/>
              <a:t>textBox1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textBoxNum1</a:t>
            </a:r>
          </a:p>
          <a:p>
            <a:pPr marL="623888" lvl="1" indent="-354013"/>
            <a:r>
              <a:rPr lang="en-US" sz="2600" b="1" dirty="0"/>
              <a:t>textBox2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textBoxNum2</a:t>
            </a:r>
          </a:p>
          <a:p>
            <a:pPr marL="623888" lvl="1" indent="-354013"/>
            <a:r>
              <a:rPr lang="en-US" sz="2600" b="1" dirty="0"/>
              <a:t>textBox3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textBoxSum</a:t>
            </a:r>
          </a:p>
          <a:p>
            <a:pPr marL="623888" lvl="1" indent="-354013"/>
            <a:r>
              <a:rPr lang="en-US" sz="2600" b="1" dirty="0"/>
              <a:t>label1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en-US" sz="2600" b="1" dirty="0"/>
              <a:t>labelPlus</a:t>
            </a:r>
          </a:p>
          <a:p>
            <a:pPr marL="623888" lvl="1" indent="-354013"/>
            <a:r>
              <a:rPr lang="en-US" sz="2600" b="1" dirty="0"/>
              <a:t>label2</a:t>
            </a:r>
            <a:r>
              <a:rPr lang="en-US" sz="2600" dirty="0"/>
              <a:t>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labelEqual</a:t>
            </a:r>
          </a:p>
          <a:p>
            <a:pPr marL="623888" lvl="1" indent="-354013"/>
            <a:r>
              <a:rPr lang="en-US" sz="2600" b="1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buttonCalculate</a:t>
            </a:r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F38E2-10A6-3AFB-9B5D-D76ACE61D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8" y="2293036"/>
            <a:ext cx="3159383" cy="28446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2659-336E-F6D8-67AA-663060D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2303447"/>
            <a:ext cx="3135759" cy="28342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CE91745-E9CF-F1D2-12AD-C44B88FFCBBA}"/>
              </a:ext>
            </a:extLst>
          </p:cNvPr>
          <p:cNvSpPr/>
          <p:nvPr/>
        </p:nvSpPr>
        <p:spPr bwMode="auto">
          <a:xfrm>
            <a:off x="8211000" y="3650510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59287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dirty="0"/>
              <a:t>Променяме </a:t>
            </a:r>
            <a:r>
              <a:rPr lang="bg-BG" sz="3200" b="1" dirty="0">
                <a:solidFill>
                  <a:schemeClr val="bg1"/>
                </a:solidFill>
              </a:rPr>
              <a:t>текста</a:t>
            </a:r>
            <a:r>
              <a:rPr lang="bg-BG" sz="3200" dirty="0"/>
              <a:t> на контролите:</a:t>
            </a:r>
            <a:endParaRPr lang="en-US" sz="3200" dirty="0"/>
          </a:p>
          <a:p>
            <a:pPr lvl="1"/>
            <a:r>
              <a:rPr lang="en-US" sz="2600" b="1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Calculate</a:t>
            </a:r>
          </a:p>
          <a:p>
            <a:pPr lvl="1"/>
            <a:r>
              <a:rPr lang="en-US" sz="2600" b="1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+</a:t>
            </a:r>
          </a:p>
          <a:p>
            <a:pPr lvl="1"/>
            <a:r>
              <a:rPr lang="en-US" sz="2600" b="1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b="1" dirty="0"/>
              <a:t> =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790-4602-C8AD-76C9-E9FBA833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0" y="2565071"/>
            <a:ext cx="3762564" cy="3360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10AD1-3C5F-4147-4566-75B7588A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3" y="2552146"/>
            <a:ext cx="3762564" cy="33863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24A303-64FE-36A8-4721-FFAC44827753}"/>
              </a:ext>
            </a:extLst>
          </p:cNvPr>
          <p:cNvSpPr/>
          <p:nvPr/>
        </p:nvSpPr>
        <p:spPr bwMode="auto">
          <a:xfrm>
            <a:off x="7254228" y="40878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F455-1C42-6C8C-2C97-8C970783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50" y="1371113"/>
            <a:ext cx="8243100" cy="5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</a:rPr>
              <a:t>Event handler</a:t>
            </a:r>
            <a:r>
              <a:rPr lang="en-US" sz="3200" dirty="0"/>
              <a:t> (</a:t>
            </a:r>
            <a:r>
              <a:rPr lang="bg-BG" sz="3200" b="1" dirty="0">
                <a:solidFill>
                  <a:schemeClr val="bg1"/>
                </a:solidFill>
              </a:rPr>
              <a:t>обработчик</a:t>
            </a:r>
            <a:r>
              <a:rPr lang="bg-BG" sz="3200" dirty="0"/>
              <a:t>) на събитието </a:t>
            </a:r>
            <a:r>
              <a:rPr lang="en-US" sz="3200" b="1" dirty="0">
                <a:solidFill>
                  <a:schemeClr val="bg1"/>
                </a:solidFill>
              </a:rPr>
              <a:t>Click</a:t>
            </a:r>
            <a:r>
              <a:rPr lang="bg-BG" sz="3200" dirty="0"/>
              <a:t> на бутона за изчисляване на резултата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7)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3D52065-1CA5-A65B-F44E-385E5A26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ounded Rectangular Callout 8">
            <a:extLst>
              <a:ext uri="{FF2B5EF4-FFF2-40B4-BE49-F238E27FC236}">
                <a16:creationId xmlns:a16="http://schemas.microsoft.com/office/drawing/2014/main" id="{276E252D-3A8B-CCAE-E2FA-AA9F71CB4E20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6C9F15A-8937-008F-9DAD-84CA282DE290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CA1E12-4684-107E-CD25-4AF73AF3F5F0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b="1" dirty="0"/>
              <a:t> </a:t>
            </a:r>
            <a:r>
              <a:rPr lang="bg-BG" sz="3200" dirty="0"/>
              <a:t>приложението с </a:t>
            </a:r>
            <a:r>
              <a:rPr lang="bg-BG" sz="3200" b="1" dirty="0">
                <a:solidFill>
                  <a:schemeClr val="bg1"/>
                </a:solidFill>
              </a:rPr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Ctrl+F5]</a:t>
            </a:r>
            <a:endParaRPr lang="en-BG" sz="32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Резултат при изпълнение на програмата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30EF-5E15-F3EF-AE2D-0F864354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2" y="2124000"/>
            <a:ext cx="7007375" cy="4030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200" dirty="0"/>
              <a:t>Начин за </a:t>
            </a:r>
            <a:r>
              <a:rPr lang="bg-BG" sz="3200" b="1" dirty="0">
                <a:solidFill>
                  <a:schemeClr val="bg1"/>
                </a:solidFill>
              </a:rPr>
              <a:t>взаимодействие</a:t>
            </a:r>
            <a:r>
              <a:rPr lang="bg-BG" sz="3200" dirty="0"/>
              <a:t> между </a:t>
            </a:r>
            <a:r>
              <a:rPr lang="bg-BG" sz="3200" b="1" dirty="0">
                <a:solidFill>
                  <a:schemeClr val="bg1"/>
                </a:solidFill>
              </a:rPr>
              <a:t>човека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bg1"/>
                </a:solidFill>
              </a:rPr>
              <a:t>компютъра</a:t>
            </a:r>
          </a:p>
          <a:p>
            <a:pPr>
              <a:buClr>
                <a:schemeClr val="tx1"/>
              </a:buClr>
            </a:pPr>
            <a:r>
              <a:rPr lang="bg-BG" sz="3200" dirty="0"/>
              <a:t>Използва </a:t>
            </a:r>
            <a:r>
              <a:rPr lang="bg-BG" sz="3200" b="1" dirty="0">
                <a:solidFill>
                  <a:schemeClr val="bg1"/>
                </a:solidFill>
              </a:rPr>
              <a:t>графични елементи </a:t>
            </a:r>
            <a:r>
              <a:rPr lang="bg-BG" sz="3200" dirty="0"/>
              <a:t>под формата на </a:t>
            </a:r>
            <a:r>
              <a:rPr lang="bg-BG" sz="3200" b="1" dirty="0">
                <a:solidFill>
                  <a:schemeClr val="bg1"/>
                </a:solidFill>
              </a:rPr>
              <a:t>контроли</a:t>
            </a:r>
            <a:endParaRPr lang="bg-BG" sz="3200" dirty="0"/>
          </a:p>
          <a:p>
            <a:pPr lvl="1"/>
            <a:r>
              <a:rPr lang="bg-BG" sz="3000" dirty="0"/>
              <a:t>Икони, бутони, текстови полета, прозорци и други</a:t>
            </a:r>
          </a:p>
          <a:p>
            <a:r>
              <a:rPr lang="bg-BG" sz="3200" b="1" dirty="0">
                <a:solidFill>
                  <a:schemeClr val="bg1"/>
                </a:solidFill>
              </a:rPr>
              <a:t>Платформи</a:t>
            </a:r>
            <a:r>
              <a:rPr lang="bg-BG" sz="3200" dirty="0"/>
              <a:t> за изграждане на </a:t>
            </a:r>
            <a:r>
              <a:rPr lang="en-US" sz="3200" dirty="0"/>
              <a:t>GUI</a:t>
            </a:r>
          </a:p>
          <a:p>
            <a:pPr lvl="1"/>
            <a:r>
              <a:rPr lang="en-US" sz="3000" b="1" dirty="0"/>
              <a:t>Windows</a:t>
            </a:r>
            <a:r>
              <a:rPr lang="en-US" sz="3000" dirty="0"/>
              <a:t> – Windows Forms, XAML и WPF, .NET MAUI</a:t>
            </a:r>
          </a:p>
          <a:p>
            <a:pPr lvl="1"/>
            <a:r>
              <a:rPr lang="en-US" sz="3000" b="1" dirty="0"/>
              <a:t>MacOS</a:t>
            </a:r>
            <a:r>
              <a:rPr lang="en-US" sz="3000" dirty="0"/>
              <a:t> – AppKit, Aqua, OpenGL</a:t>
            </a:r>
          </a:p>
          <a:p>
            <a:pPr lvl="1"/>
            <a:r>
              <a:rPr lang="en-US" sz="3000" b="1" dirty="0"/>
              <a:t>Linux</a:t>
            </a:r>
            <a:r>
              <a:rPr lang="en-US" sz="3000" dirty="0"/>
              <a:t> – Qt, FLTK, Ultimate++</a:t>
            </a:r>
            <a:endParaRPr lang="bg-BG" sz="30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sz="4000" dirty="0"/>
              <a:t>Graphical User Interface (</a:t>
            </a:r>
            <a:r>
              <a:rPr lang="en-US" dirty="0"/>
              <a:t>GUI)?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C501-432E-E4FB-87E4-A63D45B7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0" y="4133737"/>
            <a:ext cx="2835000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ListBox, ComboBox</a:t>
            </a:r>
            <a:r>
              <a:rPr lang="bg-BG" dirty="0"/>
              <a:t>, </a:t>
            </a:r>
            <a:r>
              <a:rPr lang="en-US" dirty="0"/>
              <a:t>Radio Button, Checkbox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0A4F-034E-F89E-7BC0-EB2E56FB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28" y="1363248"/>
            <a:ext cx="2612143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ListBox</a:t>
            </a:r>
            <a:r>
              <a:rPr lang="bg-BG" altLang="en-US" sz="3400" dirty="0"/>
              <a:t> </a:t>
            </a:r>
            <a:r>
              <a:rPr lang="en-US" altLang="en-US" sz="3400" dirty="0"/>
              <a:t>– с</a:t>
            </a:r>
            <a:r>
              <a:rPr lang="bg-BG" altLang="en-US" sz="3400" dirty="0"/>
              <a:t>писък с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колекция, задаваща списъка от елементи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bg-BG" sz="3100" b="1" dirty="0"/>
              <a:t>SelectedIndex</a:t>
            </a:r>
            <a:r>
              <a:rPr lang="bg-BG" sz="3100" dirty="0"/>
              <a:t>, </a:t>
            </a:r>
            <a:r>
              <a:rPr lang="bg-BG" sz="3100" b="1" dirty="0"/>
              <a:t>SelectedItem </a:t>
            </a:r>
            <a:r>
              <a:rPr lang="bg-BG" sz="3100" dirty="0"/>
              <a:t>– връща избра­ния елемент</a:t>
            </a:r>
            <a:endParaRPr lang="en-US" altLang="en-US" sz="3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ComboBox</a:t>
            </a:r>
            <a:r>
              <a:rPr lang="bg-BG" altLang="en-US" sz="3400" dirty="0"/>
              <a:t> </a:t>
            </a:r>
            <a:r>
              <a:rPr lang="en-US" altLang="en-US" sz="3400" dirty="0"/>
              <a:t>– </a:t>
            </a:r>
            <a:r>
              <a:rPr lang="bg-BG" altLang="en-US" sz="34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Text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3100" dirty="0"/>
              <a:t>текстът, който се изобразява</a:t>
            </a:r>
            <a:endParaRPr lang="en-US" altLang="en-US" sz="31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3100" b="1" dirty="0">
                <a:latin typeface="Consolas" panose="020B0609020204030204" pitchFamily="49" charset="0"/>
              </a:rPr>
              <a:t>Items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RadioButton</a:t>
            </a:r>
            <a:r>
              <a:rPr lang="en-US" altLang="en-US" sz="3400" dirty="0"/>
              <a:t>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3400" dirty="0"/>
              <a:t> </a:t>
            </a:r>
            <a:r>
              <a:rPr lang="bg-BG" altLang="en-BG" sz="3400" dirty="0"/>
              <a:t>контрола за избор на една от няколко опции</a:t>
            </a:r>
            <a:endParaRPr lang="en-US" altLang="en-US" sz="3400" dirty="0"/>
          </a:p>
          <a:p>
            <a:pPr lvl="1">
              <a:lnSpc>
                <a:spcPct val="110000"/>
              </a:lnSpc>
            </a:pPr>
            <a:r>
              <a:rPr lang="bg-BG" altLang="en-BG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31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sz="3400" dirty="0"/>
              <a:t> –</a:t>
            </a:r>
            <a:r>
              <a:rPr lang="bg-BG" altLang="en-US" sz="34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31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3100" dirty="0"/>
              <a:t> – </a:t>
            </a:r>
            <a:r>
              <a:rPr lang="bg-BG" altLang="en-US" sz="3100" dirty="0"/>
              <a:t>задава дали кутийката е избрана</a:t>
            </a:r>
            <a:endParaRPr lang="en-US" sz="3100" dirty="0"/>
          </a:p>
          <a:p>
            <a:pPr>
              <a:buClr>
                <a:schemeClr val="tx2"/>
              </a:buClr>
            </a:pPr>
            <a:endParaRPr lang="ru-RU" sz="3200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rmAutofit/>
          </a:bodyPr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4D08-FACA-4140-08AE-5DE84A0C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2803584"/>
            <a:ext cx="2030918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50C62-A8D8-6017-3D06-B7E1EC23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5343395"/>
            <a:ext cx="1039507" cy="11434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F942-95E1-5C4A-0595-3B4674EC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93" y="4478397"/>
            <a:ext cx="1804507" cy="6416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1242-86CB-707E-7536-49021CC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66" y="1428880"/>
            <a:ext cx="1044146" cy="8433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2628" y="1362922"/>
            <a:ext cx="11560402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7" y="1676785"/>
            <a:ext cx="10826670" cy="4830215"/>
          </a:xfrm>
        </p:spPr>
        <p:txBody>
          <a:bodyPr>
            <a:normAutofit lnSpcReduction="1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GUI</a:t>
            </a:r>
            <a:r>
              <a:rPr lang="en-US" sz="3200" dirty="0"/>
              <a:t> </a:t>
            </a:r>
            <a:r>
              <a:rPr lang="bg-BG" sz="3200" dirty="0"/>
              <a:t>приложенията позволяват </a:t>
            </a:r>
            <a:r>
              <a:rPr lang="bg-BG" sz="3200" b="1" dirty="0">
                <a:solidFill>
                  <a:schemeClr val="accent1"/>
                </a:solidFill>
              </a:rPr>
              <a:t>взаимодействие</a:t>
            </a:r>
            <a:r>
              <a:rPr lang="bg-BG" sz="3200" dirty="0"/>
              <a:t> на </a:t>
            </a:r>
            <a:r>
              <a:rPr lang="bg-BG" sz="3200" b="1" dirty="0">
                <a:solidFill>
                  <a:schemeClr val="accent1"/>
                </a:solidFill>
              </a:rPr>
              <a:t>човека</a:t>
            </a:r>
            <a:r>
              <a:rPr lang="bg-BG" sz="3200" dirty="0"/>
              <a:t> с </a:t>
            </a:r>
            <a:r>
              <a:rPr lang="bg-BG" sz="3200" b="1" dirty="0">
                <a:solidFill>
                  <a:schemeClr val="accent1"/>
                </a:solidFill>
              </a:rPr>
              <a:t>компютъра</a:t>
            </a:r>
            <a:endParaRPr lang="en-US" sz="3200" b="1" dirty="0">
              <a:solidFill>
                <a:schemeClr val="accent1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en-US" sz="3200" b="1" dirty="0">
                <a:solidFill>
                  <a:schemeClr val="accent1"/>
                </a:solidFill>
              </a:rPr>
              <a:t>Windows Forms</a:t>
            </a:r>
            <a:r>
              <a:rPr lang="bg-BG" sz="3200" dirty="0"/>
              <a:t> се използва за създаване на </a:t>
            </a:r>
            <a:r>
              <a:rPr lang="en-US" sz="3200" dirty="0"/>
              <a:t>GUI </a:t>
            </a:r>
            <a:r>
              <a:rPr lang="bg-BG" sz="3200" dirty="0"/>
              <a:t>приложения</a:t>
            </a:r>
            <a:endParaRPr lang="en-US" sz="3200" dirty="0"/>
          </a:p>
          <a:p>
            <a:pPr marL="360363" indent="-360363" fontAlgn="base">
              <a:buClr>
                <a:schemeClr val="bg2"/>
              </a:buClr>
            </a:pPr>
            <a:r>
              <a:rPr lang="bg-BG" sz="3200" dirty="0"/>
              <a:t>Основни </a:t>
            </a:r>
            <a:r>
              <a:rPr lang="bg-BG" sz="3200" b="1" dirty="0">
                <a:solidFill>
                  <a:schemeClr val="accent1"/>
                </a:solidFill>
              </a:rPr>
              <a:t>компоненти</a:t>
            </a: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Форми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969948" lvl="1" indent="-360363" fontAlgn="base">
              <a:buClr>
                <a:schemeClr val="bg2"/>
              </a:buClr>
            </a:pPr>
            <a:r>
              <a:rPr lang="bg-BG" sz="3000" b="1" dirty="0">
                <a:solidFill>
                  <a:schemeClr val="accent1"/>
                </a:solidFill>
              </a:rPr>
              <a:t>Контроли </a:t>
            </a:r>
            <a:r>
              <a:rPr lang="bg-BG" sz="3000" dirty="0">
                <a:solidFill>
                  <a:schemeClr val="bg2"/>
                </a:solidFill>
              </a:rPr>
              <a:t>(текстово поле, бутон, картинка и др.</a:t>
            </a:r>
            <a:r>
              <a:rPr lang="en-US" sz="3000" dirty="0">
                <a:solidFill>
                  <a:schemeClr val="bg2"/>
                </a:solidFill>
              </a:rPr>
              <a:t>)</a:t>
            </a:r>
            <a:endParaRPr lang="bg-BG" sz="3000" dirty="0">
              <a:solidFill>
                <a:schemeClr val="bg2"/>
              </a:solidFill>
            </a:endParaRPr>
          </a:p>
          <a:p>
            <a:pPr marL="360363" indent="-360363" fontAlgn="base">
              <a:buClr>
                <a:schemeClr val="bg2"/>
              </a:buClr>
            </a:pPr>
            <a:r>
              <a:rPr lang="bg-BG" sz="3200" b="1" dirty="0">
                <a:solidFill>
                  <a:schemeClr val="accent1"/>
                </a:solidFill>
              </a:rPr>
              <a:t>Хващаме</a:t>
            </a:r>
            <a:r>
              <a:rPr lang="bg-BG" sz="3200" dirty="0"/>
              <a:t> и </a:t>
            </a:r>
            <a:r>
              <a:rPr lang="bg-BG" sz="3200" b="1" dirty="0">
                <a:solidFill>
                  <a:schemeClr val="accent1"/>
                </a:solidFill>
              </a:rPr>
              <a:t>обработваме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accent1"/>
                </a:solidFill>
              </a:rPr>
              <a:t>събития</a:t>
            </a:r>
            <a:r>
              <a:rPr lang="bg-BG" sz="3200" dirty="0"/>
              <a:t> със </a:t>
            </a:r>
            <a:r>
              <a:rPr lang="en-US" sz="3200" dirty="0"/>
              <a:t>C# </a:t>
            </a:r>
            <a:r>
              <a:rPr lang="bg-BG" sz="3200" dirty="0"/>
              <a:t>код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Обобщение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369AAE7-BDDC-FE11-A61E-E20F7F663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2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GUI с</a:t>
            </a:r>
            <a:r>
              <a:rPr lang="bg-BG" dirty="0"/>
              <a:t> </a:t>
            </a:r>
            <a:r>
              <a:rPr lang="en-US" dirty="0"/>
              <a:t>Visual Studio </a:t>
            </a:r>
            <a:r>
              <a:rPr lang="bg-BG" dirty="0"/>
              <a:t>и </a:t>
            </a:r>
            <a:r>
              <a:rPr lang="en-US" dirty="0"/>
              <a:t>C#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9AAC6-C884-A5CE-F82B-C85DBA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00" y="1494000"/>
            <a:ext cx="22950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Библиотека</a:t>
            </a:r>
            <a:r>
              <a:rPr lang="bg-BG" dirty="0"/>
              <a:t> за изграж­дане на прозоречно-базиран графичен потребителски интерфейс (</a:t>
            </a:r>
            <a:r>
              <a:rPr lang="en-GB" dirty="0"/>
              <a:t>GUI)</a:t>
            </a:r>
            <a:endParaRPr lang="bg-BG" dirty="0"/>
          </a:p>
          <a:p>
            <a:pPr lvl="1"/>
            <a:r>
              <a:rPr lang="bg-BG" dirty="0"/>
              <a:t>Част от </a:t>
            </a:r>
            <a:r>
              <a:rPr lang="en-GB" b="1" dirty="0"/>
              <a:t>.NET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Съдържа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Windows Forms</a:t>
            </a:r>
            <a:r>
              <a:rPr lang="bg-BG" dirty="0"/>
              <a:t> (</a:t>
            </a:r>
            <a:r>
              <a:rPr lang="en-US" dirty="0"/>
              <a:t>WinForms)?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2DF5F-87F5-5F51-520B-74A8303A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7" y="4602171"/>
            <a:ext cx="3285000" cy="1889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93FCD0-7093-8474-3E1A-060CFDB55F13}"/>
              </a:ext>
            </a:extLst>
          </p:cNvPr>
          <p:cNvSpPr/>
          <p:nvPr/>
        </p:nvSpPr>
        <p:spPr bwMode="auto">
          <a:xfrm>
            <a:off x="7033668" y="4458649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FE9F4B2-F482-CC37-4F1B-36667BF992CA}"/>
              </a:ext>
            </a:extLst>
          </p:cNvPr>
          <p:cNvSpPr/>
          <p:nvPr/>
        </p:nvSpPr>
        <p:spPr bwMode="auto">
          <a:xfrm>
            <a:off x="7047064" y="5170056"/>
            <a:ext cx="1926862" cy="585000"/>
          </a:xfrm>
          <a:prstGeom prst="wedgeRoundRectCallout">
            <a:avLst>
              <a:gd name="adj1" fmla="val -109989"/>
              <a:gd name="adj2" fmla="val -128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69D930-05B1-6D26-DE10-72E7DC3C1E4E}"/>
              </a:ext>
            </a:extLst>
          </p:cNvPr>
          <p:cNvSpPr/>
          <p:nvPr/>
        </p:nvSpPr>
        <p:spPr bwMode="auto">
          <a:xfrm>
            <a:off x="7047063" y="5919665"/>
            <a:ext cx="1926862" cy="585000"/>
          </a:xfrm>
          <a:prstGeom prst="wedgeRoundRectCallout">
            <a:avLst>
              <a:gd name="adj1" fmla="val -113306"/>
              <a:gd name="adj2" fmla="val -311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D900-168A-911B-0ADD-3F3CE350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00" y="1310454"/>
            <a:ext cx="8415000" cy="51965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Rounded Rectangular Callout 8">
            <a:extLst>
              <a:ext uri="{FF2B5EF4-FFF2-40B4-BE49-F238E27FC236}">
                <a16:creationId xmlns:a16="http://schemas.microsoft.com/office/drawing/2014/main" id="{BEBC5EB8-E449-AEE2-CF0A-84C772044426}"/>
              </a:ext>
            </a:extLst>
          </p:cNvPr>
          <p:cNvSpPr/>
          <p:nvPr/>
        </p:nvSpPr>
        <p:spPr bwMode="auto">
          <a:xfrm>
            <a:off x="5871000" y="2885012"/>
            <a:ext cx="2232600" cy="1087975"/>
          </a:xfrm>
          <a:prstGeom prst="wedgeRoundRectCallout">
            <a:avLst>
              <a:gd name="adj1" fmla="val -44813"/>
              <a:gd name="adj2" fmla="val -1020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FE6C0489-B02F-C6E8-BB80-2C516553D3E2}"/>
              </a:ext>
            </a:extLst>
          </p:cNvPr>
          <p:cNvSpPr/>
          <p:nvPr/>
        </p:nvSpPr>
        <p:spPr bwMode="auto">
          <a:xfrm>
            <a:off x="3801000" y="5280063"/>
            <a:ext cx="1773593" cy="805631"/>
          </a:xfrm>
          <a:prstGeom prst="wedgeRoundRectCallout">
            <a:avLst>
              <a:gd name="adj1" fmla="val -62678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51C7468B-545A-9B27-42D1-960F7A2E9089}"/>
              </a:ext>
            </a:extLst>
          </p:cNvPr>
          <p:cNvSpPr/>
          <p:nvPr/>
        </p:nvSpPr>
        <p:spPr bwMode="auto">
          <a:xfrm>
            <a:off x="5871000" y="5003557"/>
            <a:ext cx="1638898" cy="1087975"/>
          </a:xfrm>
          <a:prstGeom prst="wedgeRoundRectCallout">
            <a:avLst>
              <a:gd name="adj1" fmla="val 61543"/>
              <a:gd name="adj2" fmla="val -114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8F31FB61-E01C-C07D-99FC-EBF338280464}"/>
              </a:ext>
            </a:extLst>
          </p:cNvPr>
          <p:cNvSpPr/>
          <p:nvPr/>
        </p:nvSpPr>
        <p:spPr bwMode="auto">
          <a:xfrm>
            <a:off x="3801000" y="3555360"/>
            <a:ext cx="1773593" cy="417627"/>
          </a:xfrm>
          <a:prstGeom prst="wedgeRoundRectCallout">
            <a:avLst>
              <a:gd name="adj1" fmla="val 42212"/>
              <a:gd name="adj2" fmla="val -2551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0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0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Форма с бутон за показване на текущ ден и час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</a:t>
            </a:r>
            <a:r>
              <a:rPr lang="bg-BG" dirty="0"/>
              <a:t> приложение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C906-9ADE-83B8-EE79-697D42BF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7" y="729000"/>
            <a:ext cx="7116767" cy="37303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891F045-A272-4231-985A-53063F832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190406" y="100750"/>
            <a:ext cx="10270594" cy="882654"/>
          </a:xfrm>
        </p:spPr>
        <p:txBody>
          <a:bodyPr>
            <a:noAutofit/>
          </a:bodyPr>
          <a:lstStyle/>
          <a:p>
            <a:r>
              <a:rPr lang="bg-BG" sz="3200" dirty="0"/>
              <a:t>Първо </a:t>
            </a:r>
            <a:r>
              <a:rPr lang="en-US" sz="3200" dirty="0"/>
              <a:t>GUI </a:t>
            </a:r>
            <a:r>
              <a:rPr lang="bg-BG" sz="3200" dirty="0"/>
              <a:t>приложение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D675-A486-75C6-B90D-5915797E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439498"/>
            <a:ext cx="3416300" cy="1790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1AA79-7FFB-36E9-C352-651BD3D1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1486523"/>
            <a:ext cx="3403600" cy="1816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Arrow: Down 13">
            <a:extLst>
              <a:ext uri="{FF2B5EF4-FFF2-40B4-BE49-F238E27FC236}">
                <a16:creationId xmlns:a16="http://schemas.microsoft.com/office/drawing/2014/main" id="{1C9FAD8E-0F17-3237-23E1-CECE3A902304}"/>
              </a:ext>
            </a:extLst>
          </p:cNvPr>
          <p:cNvSpPr/>
          <p:nvPr/>
        </p:nvSpPr>
        <p:spPr bwMode="auto">
          <a:xfrm>
            <a:off x="9835804" y="3236777"/>
            <a:ext cx="629391" cy="1248925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0E7F-D1E8-D262-7B6A-812ACABC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1492283"/>
            <a:ext cx="7772400" cy="47379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3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13196</TotalTime>
  <Words>2388</Words>
  <Application>Microsoft Macintosh PowerPoint</Application>
  <PresentationFormat>Widescreen</PresentationFormat>
  <Paragraphs>310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SoftUni</vt:lpstr>
      <vt:lpstr>GUI приложения и Windows Forms</vt:lpstr>
      <vt:lpstr>Съдържание</vt:lpstr>
      <vt:lpstr>Какво е GUI?</vt:lpstr>
      <vt:lpstr>Какво е Graphical User Interface (GUI)?</vt:lpstr>
      <vt:lpstr>Windows Forms</vt:lpstr>
      <vt:lpstr>Какво е Windows Forms (WinForms)?</vt:lpstr>
      <vt:lpstr>Windows Forms и Visual Studio</vt:lpstr>
      <vt:lpstr>Първо GUI приложение</vt:lpstr>
      <vt:lpstr>Първо GUI приложение</vt:lpstr>
      <vt:lpstr>Създаване на Windows Forms проект (1)</vt:lpstr>
      <vt:lpstr>Създаване на Windows Forms проект (2)</vt:lpstr>
      <vt:lpstr>Задаване на име на формата</vt:lpstr>
      <vt:lpstr>Промяна на заглавие на формата в прозореца</vt:lpstr>
      <vt:lpstr>Windows Form Designer - Toolbox</vt:lpstr>
      <vt:lpstr>Поставяне на контрола във формата</vt:lpstr>
      <vt:lpstr>Задаване на име на поставената контрола</vt:lpstr>
      <vt:lpstr>Задаване на описателни имена на променливите</vt:lpstr>
      <vt:lpstr>Настройка на контроли във формата</vt:lpstr>
      <vt:lpstr>Компилация и стартиране на проекта</vt:lpstr>
      <vt:lpstr>Прихващане и обработване на събития</vt:lpstr>
      <vt:lpstr>Хващане на Button.Click</vt:lpstr>
      <vt:lpstr>Обработка на Button.Click (1)</vt:lpstr>
      <vt:lpstr>Обработка на Button.Click (2)</vt:lpstr>
      <vt:lpstr>Резултат при изпълнение на програмата</vt:lpstr>
      <vt:lpstr>Основни UI контроли</vt:lpstr>
      <vt:lpstr>Форми в Windows Forms</vt:lpstr>
      <vt:lpstr>Основни UI контроли в Windows Forms</vt:lpstr>
      <vt:lpstr>Свойства и събития на контролите</vt:lpstr>
      <vt:lpstr>Примерно приложение</vt:lpstr>
      <vt:lpstr>Суматор на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UI контроли</vt:lpstr>
      <vt:lpstr>Други UI контроли в Windows Forms</vt:lpstr>
      <vt:lpstr>Обобщение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GUI приложенията and Windows Forms</dc:title>
  <dc:subject>Модул 4: Информационни системи</dc:subject>
  <dc:creator>BG-IT-Edu</dc:creator>
  <cp:keywords>programming; training; course</cp:keywords>
  <dc:description>Open Programming and IT Courseware for IT Teachers (BG-IT-Edu): https://github.com/BG-IT-Edu
With the kind support of SoftUni: https://softuni.bg</dc:description>
  <cp:lastModifiedBy>Mirela Damyanova</cp:lastModifiedBy>
  <cp:revision>143</cp:revision>
  <dcterms:created xsi:type="dcterms:W3CDTF">2018-05-23T13:08:44Z</dcterms:created>
  <dcterms:modified xsi:type="dcterms:W3CDTF">2024-06-19T12:29:02Z</dcterms:modified>
  <cp:category/>
</cp:coreProperties>
</file>